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6" r:id="rId3"/>
    <p:sldId id="317" r:id="rId4"/>
    <p:sldId id="277" r:id="rId5"/>
    <p:sldId id="304" r:id="rId6"/>
    <p:sldId id="303" r:id="rId7"/>
    <p:sldId id="285" r:id="rId8"/>
    <p:sldId id="313" r:id="rId9"/>
    <p:sldId id="318" r:id="rId10"/>
    <p:sldId id="315" r:id="rId11"/>
    <p:sldId id="306" r:id="rId12"/>
    <p:sldId id="307" r:id="rId13"/>
    <p:sldId id="274" r:id="rId14"/>
    <p:sldId id="316" r:id="rId15"/>
    <p:sldId id="301" r:id="rId16"/>
    <p:sldId id="287" r:id="rId17"/>
    <p:sldId id="302" r:id="rId18"/>
    <p:sldId id="290" r:id="rId19"/>
    <p:sldId id="291" r:id="rId20"/>
    <p:sldId id="293" r:id="rId21"/>
    <p:sldId id="294" r:id="rId22"/>
    <p:sldId id="321" r:id="rId23"/>
    <p:sldId id="292" r:id="rId24"/>
    <p:sldId id="319" r:id="rId25"/>
    <p:sldId id="320" r:id="rId26"/>
    <p:sldId id="314" r:id="rId27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124" autoAdjust="0"/>
  </p:normalViewPr>
  <p:slideViewPr>
    <p:cSldViewPr snapToGrid="0" snapToObjects="1">
      <p:cViewPr>
        <p:scale>
          <a:sx n="121" d="100"/>
          <a:sy n="121" d="100"/>
        </p:scale>
        <p:origin x="208" y="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6CDD-D1F7-5D44-8D8E-4A44E39BB3CF}" type="datetimeFigureOut">
              <a:rPr lang="de-DE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9B4AA-1EA2-6C41-AA68-7AC53802C6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34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04.12.15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47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47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C046-B50E-FE4F-94B7-776F2E4B7585}" type="datetime1">
              <a:rPr lang="de-CH" smtClean="0"/>
              <a:t>04.12.15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7700-E2A4-2246-9A22-03A816779BB3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A387-1FD2-6B42-90B5-8804A61BCC8C}" type="datetime1">
              <a:rPr lang="de-CH" smtClean="0"/>
              <a:t>04.12.15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198B-28BB-4D4E-B737-4063F14B5D8F}" type="datetime1">
              <a:rPr lang="de-CH" smtClean="0"/>
              <a:t>04.12.15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04.12.15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5629-5327-A84F-B800-CB5895BC7F5C}" type="datetime1">
              <a:rPr lang="de-CH" smtClean="0"/>
              <a:t>04.12.15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F061-9C64-5548-AF47-B237C272BCF4}" type="datetime1">
              <a:rPr lang="de-CH" smtClean="0"/>
              <a:t>04.12.15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30F1-23D2-E941-90A1-94E0A4A8DDF8}" type="datetime1">
              <a:rPr lang="de-CH" smtClean="0"/>
              <a:t>04.12.15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D812-CA6E-E84E-A0F1-4F66D8F30BD5}" type="datetime1">
              <a:rPr lang="de-CH" smtClean="0"/>
              <a:t>04.12.15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7631156-B643-E54E-BDE1-EF1DCB088244}" type="datetime1">
              <a:rPr lang="de-CH" smtClean="0"/>
              <a:t>04.12.15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6383063"/>
            <a:ext cx="1470840" cy="3939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emf"/><Relationship Id="rId12" Type="http://schemas.openxmlformats.org/officeDocument/2006/relationships/image" Target="../media/image49.emf"/><Relationship Id="rId13" Type="http://schemas.openxmlformats.org/officeDocument/2006/relationships/image" Target="../media/image50.emf"/><Relationship Id="rId14" Type="http://schemas.openxmlformats.org/officeDocument/2006/relationships/image" Target="../media/image51.emf"/><Relationship Id="rId15" Type="http://schemas.openxmlformats.org/officeDocument/2006/relationships/image" Target="../media/image52.emf"/><Relationship Id="rId16" Type="http://schemas.openxmlformats.org/officeDocument/2006/relationships/image" Target="../media/image53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8" Type="http://schemas.openxmlformats.org/officeDocument/2006/relationships/image" Target="../media/image45.emf"/><Relationship Id="rId9" Type="http://schemas.openxmlformats.org/officeDocument/2006/relationships/image" Target="../media/image46.emf"/><Relationship Id="rId10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emf"/><Relationship Id="rId12" Type="http://schemas.openxmlformats.org/officeDocument/2006/relationships/image" Target="../media/image45.emf"/><Relationship Id="rId13" Type="http://schemas.openxmlformats.org/officeDocument/2006/relationships/image" Target="../media/image61.emf"/><Relationship Id="rId14" Type="http://schemas.openxmlformats.org/officeDocument/2006/relationships/image" Target="../media/image62.emf"/><Relationship Id="rId15" Type="http://schemas.openxmlformats.org/officeDocument/2006/relationships/image" Target="../media/image63.emf"/><Relationship Id="rId16" Type="http://schemas.openxmlformats.org/officeDocument/2006/relationships/image" Target="../media/image64.emf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5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65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Julian Surber</a:t>
            </a:r>
            <a:endParaRPr lang="de-CH" b="1" dirty="0"/>
          </a:p>
          <a:p>
            <a:endParaRPr lang="de-CH" dirty="0"/>
          </a:p>
          <a:p>
            <a:r>
              <a:rPr lang="de-CH" dirty="0" smtClean="0"/>
              <a:t>Semester Thesis</a:t>
            </a:r>
            <a:endParaRPr lang="de-CH" dirty="0"/>
          </a:p>
          <a:p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smtClean="0"/>
              <a:t>Margarita </a:t>
            </a:r>
            <a:r>
              <a:rPr lang="de-CH" dirty="0" err="1" smtClean="0"/>
              <a:t>Chli</a:t>
            </a:r>
            <a:r>
              <a:rPr lang="de-CH" dirty="0" smtClean="0"/>
              <a:t> &amp; Lucas Pinto Teixeira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42FA-FF09-8444-A608-4CECBAC3AEE3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Evaluating</a:t>
            </a:r>
            <a:r>
              <a:rPr lang="de-CH" dirty="0" smtClean="0"/>
              <a:t> ROVIO </a:t>
            </a:r>
            <a:r>
              <a:rPr lang="de-CH" dirty="0" err="1" smtClean="0"/>
              <a:t>and</a:t>
            </a:r>
            <a:r>
              <a:rPr lang="de-CH" dirty="0" smtClean="0"/>
              <a:t> OKVIS – </a:t>
            </a:r>
            <a:r>
              <a:rPr lang="de-CH" dirty="0" err="1" smtClean="0"/>
              <a:t>Two</a:t>
            </a:r>
            <a:r>
              <a:rPr lang="de-CH" dirty="0"/>
              <a:t> Visual-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smtClean="0"/>
              <a:t>Odometry</a:t>
            </a:r>
            <a:r>
              <a:rPr lang="de-CH" dirty="0"/>
              <a:t> </a:t>
            </a:r>
            <a:r>
              <a:rPr lang="de-CH" dirty="0" smtClean="0"/>
              <a:t>Implementations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5438051" cy="4210046"/>
          </a:xfrm>
        </p:spPr>
        <p:txBody>
          <a:bodyPr/>
          <a:lstStyle/>
          <a:p>
            <a:r>
              <a:rPr lang="de-DE" dirty="0" smtClean="0"/>
              <a:t>Yaw </a:t>
            </a:r>
            <a:r>
              <a:rPr lang="de-DE" dirty="0"/>
              <a:t>D</a:t>
            </a:r>
            <a:r>
              <a:rPr lang="de-DE" dirty="0" smtClean="0"/>
              <a:t>rift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10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1000 m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r>
              <a:rPr lang="de-DE" dirty="0" smtClean="0"/>
              <a:t>World-</a:t>
            </a:r>
            <a:r>
              <a:rPr lang="de-DE" dirty="0" err="1" smtClean="0"/>
              <a:t>z</a:t>
            </a:r>
            <a:r>
              <a:rPr lang="de-DE" dirty="0" smtClean="0"/>
              <a:t> Drift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3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1000 m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6E71-DA99-424B-89FF-416A9722926A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grpSp>
        <p:nvGrpSpPr>
          <p:cNvPr id="10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1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3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Bild 13" descr="aoe_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2" y="1736108"/>
            <a:ext cx="2976228" cy="1857166"/>
          </a:xfrm>
          <a:prstGeom prst="rect">
            <a:avLst/>
          </a:prstGeom>
        </p:spPr>
      </p:pic>
      <p:pic>
        <p:nvPicPr>
          <p:cNvPr id="16" name="Bild 15" descr="ate_z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4" y="4006213"/>
            <a:ext cx="2983276" cy="1861564"/>
          </a:xfrm>
          <a:prstGeom prst="rect">
            <a:avLst/>
          </a:prstGeom>
        </p:spPr>
      </p:pic>
      <p:pic>
        <p:nvPicPr>
          <p:cNvPr id="17" name="Bild 16" descr="Bildschirmfoto 2015-12-03 um 10.27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68" y="1319148"/>
            <a:ext cx="911048" cy="4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80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rpe_frame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" y="1635883"/>
            <a:ext cx="2556335" cy="349525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0200-2ACC-B346-9BB9-7512C9B7DB04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00" y="3972256"/>
            <a:ext cx="1220541" cy="198413"/>
          </a:xfrm>
          <a:prstGeom prst="rect">
            <a:avLst/>
          </a:prstGeom>
        </p:spPr>
      </p:pic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69" y="3582435"/>
            <a:ext cx="1142378" cy="198413"/>
          </a:xfrm>
          <a:prstGeom prst="rect">
            <a:avLst/>
          </a:prstGeom>
        </p:spPr>
      </p:pic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31" y="923099"/>
            <a:ext cx="4183662" cy="2609611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31" y="3625887"/>
            <a:ext cx="4183662" cy="2609611"/>
          </a:xfrm>
          <a:prstGeom prst="rect">
            <a:avLst/>
          </a:prstGeom>
        </p:spPr>
      </p:pic>
      <p:grpSp>
        <p:nvGrpSpPr>
          <p:cNvPr id="12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5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8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0" name="Bild 19" descr="Bildschirmfoto 2015-12-03 um 10.27.4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00" y="923099"/>
            <a:ext cx="911048" cy="421359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6486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08326"/>
              </p:ext>
            </p:extLst>
          </p:nvPr>
        </p:nvGraphicFramePr>
        <p:xfrm>
          <a:off x="323850" y="2024063"/>
          <a:ext cx="8496300" cy="2966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832100"/>
                <a:gridCol w="2832100"/>
                <a:gridCol w="2832100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Rovio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Okvis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Absolute Translation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2.5 m / 1000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 m / 1000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Absolute Orientation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45 ° / 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4 ° / 1000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Absolute Yaw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 ° / 1000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4 ° / 1000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Absolute </a:t>
                      </a:r>
                      <a:r>
                        <a:rPr lang="de-DE" dirty="0" err="1" smtClean="0"/>
                        <a:t>world-z</a:t>
                      </a:r>
                      <a:r>
                        <a:rPr lang="de-DE" dirty="0" smtClean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 m / 1000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 cm / 1000 m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Relative Translation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 cm / 1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 cm / 1 m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Relative Orientation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0.6 ° / 1</a:t>
                      </a:r>
                      <a:r>
                        <a:rPr lang="de-DE" baseline="0" dirty="0" smtClean="0"/>
                        <a:t>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0.6 ° / 1</a:t>
                      </a:r>
                      <a:r>
                        <a:rPr lang="de-DE" baseline="0" dirty="0" smtClean="0"/>
                        <a:t> m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Processing</a:t>
                      </a:r>
                      <a:r>
                        <a:rPr lang="de-DE" baseline="0" dirty="0" smtClean="0"/>
                        <a:t> Time / Frame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 </a:t>
                      </a:r>
                      <a:r>
                        <a:rPr lang="de-DE" dirty="0" err="1" smtClean="0"/>
                        <a:t>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unknown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higher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973DD-2D51-D34E-A196-C02502F62262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8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0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1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9157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err_on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27" y="2078261"/>
            <a:ext cx="5350746" cy="403282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BB50-0FE2-524E-9DA1-B61103032928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non-</a:t>
            </a:r>
            <a:r>
              <a:rPr lang="de-CH" dirty="0" err="1" smtClean="0"/>
              <a:t>timesynchronized</a:t>
            </a:r>
            <a:r>
              <a:rPr lang="de-CH" dirty="0" smtClean="0"/>
              <a:t> Hardware</a:t>
            </a:r>
            <a:br>
              <a:rPr lang="de-CH" dirty="0" smtClean="0"/>
            </a:br>
            <a:r>
              <a:rPr lang="de-CH" dirty="0" smtClean="0"/>
              <a:t>1) Analysis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artificial</a:t>
            </a:r>
            <a:r>
              <a:rPr lang="de-CH" dirty="0" smtClean="0"/>
              <a:t> </a:t>
            </a:r>
            <a:r>
              <a:rPr lang="de-CH" dirty="0" err="1" smtClean="0"/>
              <a:t>bias</a:t>
            </a:r>
            <a:r>
              <a:rPr lang="de-CH" dirty="0" smtClean="0"/>
              <a:t> on IMU </a:t>
            </a:r>
            <a:r>
              <a:rPr lang="de-CH" dirty="0" err="1" smtClean="0"/>
              <a:t>timestamp</a:t>
            </a:r>
            <a:endParaRPr lang="de-CH" dirty="0"/>
          </a:p>
        </p:txBody>
      </p:sp>
      <p:pic>
        <p:nvPicPr>
          <p:cNvPr id="10" name="Bild 9" descr="err_online_fix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27" y="2078261"/>
            <a:ext cx="5350745" cy="4032828"/>
          </a:xfrm>
          <a:prstGeom prst="rect">
            <a:avLst/>
          </a:prstGeom>
        </p:spPr>
      </p:pic>
      <p:grpSp>
        <p:nvGrpSpPr>
          <p:cNvPr id="2" name="Gruppierung 1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2025586" y="95871"/>
              <a:ext cx="2539848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5588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Towards</a:t>
            </a:r>
            <a:r>
              <a:rPr lang="de-CH" dirty="0"/>
              <a:t> non-</a:t>
            </a:r>
            <a:r>
              <a:rPr lang="de-CH" dirty="0" err="1"/>
              <a:t>timesynchronized</a:t>
            </a:r>
            <a:r>
              <a:rPr lang="de-CH" dirty="0"/>
              <a:t> </a:t>
            </a:r>
            <a:r>
              <a:rPr lang="de-CH" dirty="0" smtClean="0"/>
              <a:t>Hardware</a:t>
            </a:r>
            <a:br>
              <a:rPr lang="de-CH" dirty="0" smtClean="0"/>
            </a:br>
            <a:r>
              <a:rPr lang="de-CH" dirty="0" smtClean="0"/>
              <a:t>2) </a:t>
            </a:r>
            <a:r>
              <a:rPr lang="de-DE" dirty="0" smtClean="0"/>
              <a:t>Real Test</a:t>
            </a:r>
            <a:endParaRPr lang="de-DE" dirty="0"/>
          </a:p>
        </p:txBody>
      </p:sp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334959"/>
            <a:ext cx="8496300" cy="1899151"/>
          </a:xfrm>
        </p:spPr>
        <p:txBody>
          <a:bodyPr/>
          <a:lstStyle/>
          <a:p>
            <a:r>
              <a:rPr lang="de-CH" dirty="0"/>
              <a:t>VI </a:t>
            </a:r>
            <a:r>
              <a:rPr lang="de-CH" dirty="0" smtClean="0"/>
              <a:t>Sensor</a:t>
            </a:r>
          </a:p>
          <a:p>
            <a:r>
              <a:rPr lang="de-CH" dirty="0" err="1" smtClean="0"/>
              <a:t>Bluefox</a:t>
            </a:r>
            <a:r>
              <a:rPr lang="de-CH" dirty="0" smtClean="0"/>
              <a:t> 2.0</a:t>
            </a:r>
            <a:endParaRPr lang="de-CH" dirty="0"/>
          </a:p>
          <a:p>
            <a:r>
              <a:rPr lang="de-CH" dirty="0" err="1" smtClean="0"/>
              <a:t>Indoor</a:t>
            </a:r>
            <a:r>
              <a:rPr lang="de-CH" dirty="0" smtClean="0"/>
              <a:t>, </a:t>
            </a:r>
            <a:r>
              <a:rPr lang="de-CH" dirty="0" err="1" smtClean="0"/>
              <a:t>handheld</a:t>
            </a:r>
            <a:r>
              <a:rPr lang="de-CH" dirty="0" smtClean="0"/>
              <a:t>, 60 m, 3 </a:t>
            </a:r>
            <a:r>
              <a:rPr lang="de-CH" dirty="0" err="1" smtClean="0"/>
              <a:t>loops</a:t>
            </a:r>
            <a:endParaRPr lang="de-CH" dirty="0" smtClean="0"/>
          </a:p>
          <a:p>
            <a:r>
              <a:rPr lang="de-CH" dirty="0" smtClean="0"/>
              <a:t>Slow </a:t>
            </a:r>
            <a:r>
              <a:rPr lang="de-CH" dirty="0" err="1" smtClean="0"/>
              <a:t>and</a:t>
            </a:r>
            <a:r>
              <a:rPr lang="de-CH" dirty="0" smtClean="0"/>
              <a:t> Fast Dataset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95" y="1750154"/>
            <a:ext cx="2982009" cy="2236507"/>
          </a:xfrm>
          <a:prstGeom prst="rect">
            <a:avLst/>
          </a:prstGeom>
        </p:spPr>
      </p:pic>
      <p:grpSp>
        <p:nvGrpSpPr>
          <p:cNvPr id="9" name="Gruppierung 8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sp>
          <p:nvSpPr>
            <p:cNvPr id="10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1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3" name="Chevron 28"/>
            <p:cNvSpPr/>
            <p:nvPr/>
          </p:nvSpPr>
          <p:spPr>
            <a:xfrm>
              <a:off x="2025586" y="95871"/>
              <a:ext cx="2539848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3148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97366"/>
            <a:ext cx="8496300" cy="1426818"/>
          </a:xfrm>
        </p:spPr>
        <p:txBody>
          <a:bodyPr/>
          <a:lstStyle/>
          <a:p>
            <a:r>
              <a:rPr lang="de-DE" dirty="0" smtClean="0"/>
              <a:t>Dynamics: 1.5 m/s, 1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3" y="1553448"/>
            <a:ext cx="3305776" cy="2414142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>
          <a:xfrm>
            <a:off x="323850" y="524695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dirty="0" err="1"/>
              <a:t>Visensor</a:t>
            </a:r>
            <a:r>
              <a:rPr lang="de-DE" dirty="0"/>
              <a:t>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 smtClean="0"/>
              <a:t>better</a:t>
            </a:r>
            <a:endParaRPr lang="de-DE" dirty="0"/>
          </a:p>
        </p:txBody>
      </p:sp>
      <p:pic>
        <p:nvPicPr>
          <p:cNvPr id="7" name="Bild 6" descr="slow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79" y="1101602"/>
            <a:ext cx="2826730" cy="1763880"/>
          </a:xfrm>
          <a:prstGeom prst="rect">
            <a:avLst/>
          </a:prstGeom>
        </p:spPr>
      </p:pic>
      <p:pic>
        <p:nvPicPr>
          <p:cNvPr id="8" name="Bild 7" descr="slow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59" y="1090763"/>
            <a:ext cx="2846840" cy="1776428"/>
          </a:xfrm>
          <a:prstGeom prst="rect">
            <a:avLst/>
          </a:prstGeom>
        </p:spPr>
      </p:pic>
      <p:pic>
        <p:nvPicPr>
          <p:cNvPr id="10" name="Bild 9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39" y="2831777"/>
            <a:ext cx="2829470" cy="1765589"/>
          </a:xfrm>
          <a:prstGeom prst="rect">
            <a:avLst/>
          </a:prstGeom>
        </p:spPr>
      </p:pic>
      <p:pic>
        <p:nvPicPr>
          <p:cNvPr id="11" name="Bild 10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0" y="2865482"/>
            <a:ext cx="2846840" cy="1776428"/>
          </a:xfrm>
          <a:prstGeom prst="rect">
            <a:avLst/>
          </a:prstGeom>
        </p:spPr>
      </p:pic>
      <p:grpSp>
        <p:nvGrpSpPr>
          <p:cNvPr id="14" name="Gruppierung 13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sp>
          <p:nvSpPr>
            <p:cNvPr id="15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28"/>
            <p:cNvSpPr/>
            <p:nvPr/>
          </p:nvSpPr>
          <p:spPr>
            <a:xfrm>
              <a:off x="2025586" y="95871"/>
              <a:ext cx="2539848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2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219500"/>
            <a:ext cx="5154679" cy="2014610"/>
          </a:xfrm>
        </p:spPr>
        <p:txBody>
          <a:bodyPr/>
          <a:lstStyle/>
          <a:p>
            <a:r>
              <a:rPr lang="de-DE" dirty="0" smtClean="0"/>
              <a:t>Fast, </a:t>
            </a:r>
            <a:r>
              <a:rPr lang="de-DE" dirty="0" err="1" smtClean="0"/>
              <a:t>shaky</a:t>
            </a:r>
            <a:r>
              <a:rPr lang="de-DE" dirty="0" smtClean="0"/>
              <a:t> </a:t>
            </a:r>
            <a:r>
              <a:rPr lang="de-DE" dirty="0" err="1" smtClean="0"/>
              <a:t>motions</a:t>
            </a:r>
            <a:endParaRPr lang="de-DE" dirty="0" smtClean="0"/>
          </a:p>
          <a:p>
            <a:r>
              <a:rPr lang="de-DE" dirty="0" smtClean="0"/>
              <a:t>Dynamics: 2.5 m/s, 5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66D0-4291-8D47-8B9B-D30E749BA104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fast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277826"/>
            <a:ext cx="3889995" cy="2427357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317284" y="538341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 </a:t>
            </a:r>
            <a:r>
              <a:rPr lang="de-DE" dirty="0" err="1" smtClean="0"/>
              <a:t>diverging</a:t>
            </a:r>
            <a:endParaRPr lang="de-DE" dirty="0" smtClean="0"/>
          </a:p>
        </p:txBody>
      </p:sp>
      <p:grpSp>
        <p:nvGrpSpPr>
          <p:cNvPr id="14" name="Gruppierung 13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sp>
          <p:nvSpPr>
            <p:cNvPr id="15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28"/>
            <p:cNvSpPr/>
            <p:nvPr/>
          </p:nvSpPr>
          <p:spPr>
            <a:xfrm>
              <a:off x="2025586" y="95871"/>
              <a:ext cx="2539848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9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219498"/>
            <a:ext cx="5584984" cy="2077587"/>
          </a:xfrm>
        </p:spPr>
        <p:txBody>
          <a:bodyPr/>
          <a:lstStyle/>
          <a:p>
            <a:r>
              <a:rPr lang="de-DE" dirty="0" smtClean="0"/>
              <a:t>Fixing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Extrinsics</a:t>
            </a:r>
            <a:r>
              <a:rPr lang="de-DE" dirty="0" smtClean="0"/>
              <a:t> on non-</a:t>
            </a:r>
            <a:r>
              <a:rPr lang="de-DE" dirty="0" err="1" smtClean="0"/>
              <a:t>timesynced</a:t>
            </a:r>
            <a:r>
              <a:rPr lang="de-DE" dirty="0" smtClean="0"/>
              <a:t> Hardware </a:t>
            </a:r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283699"/>
            <a:ext cx="3863762" cy="2410988"/>
          </a:xfrm>
          <a:prstGeom prst="rect">
            <a:avLst/>
          </a:prstGeom>
        </p:spPr>
      </p:pic>
      <p:pic>
        <p:nvPicPr>
          <p:cNvPr id="11" name="Bild 10" descr="fast_fixed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59" y="1045770"/>
            <a:ext cx="2753890" cy="1718427"/>
          </a:xfrm>
          <a:prstGeom prst="rect">
            <a:avLst/>
          </a:prstGeom>
        </p:spPr>
      </p:pic>
      <p:pic>
        <p:nvPicPr>
          <p:cNvPr id="12" name="Bild 11" descr="fast_fixed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2792172"/>
            <a:ext cx="2753890" cy="1732865"/>
          </a:xfrm>
          <a:prstGeom prst="rect">
            <a:avLst/>
          </a:prstGeom>
        </p:spPr>
      </p:pic>
      <p:pic>
        <p:nvPicPr>
          <p:cNvPr id="13" name="Bild 12" descr="fast_fixed_az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1" y="4515684"/>
            <a:ext cx="2753888" cy="1718426"/>
          </a:xfrm>
          <a:prstGeom prst="rect">
            <a:avLst/>
          </a:prstGeom>
        </p:spPr>
      </p:pic>
      <p:grpSp>
        <p:nvGrpSpPr>
          <p:cNvPr id="17" name="Gruppierung 16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sp>
          <p:nvSpPr>
            <p:cNvPr id="18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2025586" y="95871"/>
              <a:ext cx="2539848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500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68336"/>
            <a:ext cx="8496300" cy="4365774"/>
          </a:xfrm>
        </p:spPr>
        <p:txBody>
          <a:bodyPr/>
          <a:lstStyle/>
          <a:p>
            <a:r>
              <a:rPr lang="de-DE" dirty="0"/>
              <a:t>Rovio: Combine </a:t>
            </a:r>
            <a:r>
              <a:rPr lang="de-DE" dirty="0" err="1"/>
              <a:t>with</a:t>
            </a:r>
            <a:r>
              <a:rPr lang="de-DE" dirty="0"/>
              <a:t> „Backend“ </a:t>
            </a:r>
            <a:r>
              <a:rPr lang="de-DE" dirty="0" err="1"/>
              <a:t>performing</a:t>
            </a:r>
            <a:r>
              <a:rPr lang="de-DE" dirty="0"/>
              <a:t> a Global </a:t>
            </a:r>
            <a:r>
              <a:rPr lang="de-DE" dirty="0" err="1"/>
              <a:t>Optimization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Rovio: </a:t>
            </a:r>
            <a:r>
              <a:rPr lang="de-DE" dirty="0" err="1" smtClean="0"/>
              <a:t>Include</a:t>
            </a:r>
            <a:r>
              <a:rPr lang="de-DE" dirty="0" smtClean="0"/>
              <a:t> additional Sensorinformation (GPS, Mag)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Run Rovio on Embedded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-quality IMU </a:t>
            </a:r>
            <a:r>
              <a:rPr lang="de-DE" dirty="0" err="1" smtClean="0"/>
              <a:t>and</a:t>
            </a:r>
            <a:r>
              <a:rPr lang="de-DE" dirty="0" smtClean="0"/>
              <a:t> 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</a:t>
            </a:r>
          </a:p>
          <a:p>
            <a:endParaRPr lang="de-DE" dirty="0"/>
          </a:p>
          <a:p>
            <a:r>
              <a:rPr lang="de-DE" dirty="0" smtClean="0"/>
              <a:t>Run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evaluate</a:t>
            </a:r>
            <a:r>
              <a:rPr lang="de-DE" dirty="0" smtClean="0"/>
              <a:t> Okvis</a:t>
            </a:r>
            <a:endParaRPr lang="de-DE" dirty="0"/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4C82F-4837-8A40-AC2E-486F81E7B47B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3" name="Gruppierung 12"/>
          <p:cNvGrpSpPr/>
          <p:nvPr/>
        </p:nvGrpSpPr>
        <p:grpSpPr>
          <a:xfrm>
            <a:off x="2025586" y="95618"/>
            <a:ext cx="6725012" cy="603502"/>
            <a:chOff x="2025586" y="95618"/>
            <a:chExt cx="6725012" cy="603502"/>
          </a:xfrm>
        </p:grpSpPr>
        <p:grpSp>
          <p:nvGrpSpPr>
            <p:cNvPr id="7" name="Gruppierung 6"/>
            <p:cNvGrpSpPr/>
            <p:nvPr/>
          </p:nvGrpSpPr>
          <p:grpSpPr>
            <a:xfrm>
              <a:off x="2025586" y="95618"/>
              <a:ext cx="6725012" cy="603502"/>
              <a:chOff x="2025586" y="95618"/>
              <a:chExt cx="6725012" cy="603502"/>
            </a:xfrm>
          </p:grpSpPr>
          <p:sp>
            <p:nvSpPr>
              <p:cNvPr id="8" name="Chevron 28"/>
              <p:cNvSpPr/>
              <p:nvPr/>
            </p:nvSpPr>
            <p:spPr>
              <a:xfrm>
                <a:off x="7031827" y="95618"/>
                <a:ext cx="1718771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Outlook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Chevron 28"/>
              <p:cNvSpPr/>
              <p:nvPr/>
            </p:nvSpPr>
            <p:spPr>
              <a:xfrm>
                <a:off x="2025586" y="95871"/>
                <a:ext cx="2539848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Rovio and Okvis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Chevron 33"/>
            <p:cNvSpPr/>
            <p:nvPr/>
          </p:nvSpPr>
          <p:spPr>
            <a:xfrm>
              <a:off x="7021333" y="95871"/>
              <a:ext cx="1718770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2"/>
            <p:cNvSpPr/>
            <p:nvPr/>
          </p:nvSpPr>
          <p:spPr>
            <a:xfrm>
              <a:off x="4261077" y="95618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0636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55380"/>
            <a:ext cx="8496300" cy="167872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!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0E70-C7DF-7841-AE53-EF4FA8A5F7D7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9184"/>
            <a:ext cx="8496300" cy="21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7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CE78-899C-C946-B169-951567590A5D}" type="datetime1">
              <a:rPr lang="en-GB" smtClean="0"/>
              <a:t>04.12.15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Julian Surber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23850" y="3694688"/>
            <a:ext cx="4248150" cy="2539422"/>
          </a:xfrm>
        </p:spPr>
        <p:txBody>
          <a:bodyPr/>
          <a:lstStyle/>
          <a:p>
            <a:r>
              <a:rPr lang="en-GB" dirty="0" smtClean="0"/>
              <a:t>One key challenge: Single Robot Localization</a:t>
            </a:r>
          </a:p>
          <a:p>
            <a:endParaRPr lang="en-GB" dirty="0" smtClean="0"/>
          </a:p>
          <a:p>
            <a:r>
              <a:rPr lang="en-GB" dirty="0" smtClean="0"/>
              <a:t>Global and Local </a:t>
            </a:r>
            <a:endParaRPr lang="en-GB" dirty="0"/>
          </a:p>
        </p:txBody>
      </p:sp>
      <p:pic>
        <p:nvPicPr>
          <p:cNvPr id="11" name="Bild 10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8" y="1278837"/>
            <a:ext cx="8496300" cy="2107748"/>
          </a:xfrm>
          <a:prstGeom prst="rect">
            <a:avLst/>
          </a:prstGeom>
        </p:spPr>
      </p:pic>
      <p:sp>
        <p:nvSpPr>
          <p:cNvPr id="8" name="Inhaltsplatzhalter 9"/>
          <p:cNvSpPr txBox="1">
            <a:spLocks/>
          </p:cNvSpPr>
          <p:nvPr/>
        </p:nvSpPr>
        <p:spPr>
          <a:xfrm>
            <a:off x="4536578" y="3694688"/>
            <a:ext cx="4248150" cy="253942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Visual-Inertial Odometry</a:t>
            </a:r>
          </a:p>
          <a:p>
            <a:pPr lvl="1"/>
            <a:r>
              <a:rPr lang="en-GB" dirty="0"/>
              <a:t>Complementary Properties</a:t>
            </a:r>
          </a:p>
          <a:p>
            <a:pPr lvl="1"/>
            <a:r>
              <a:rPr lang="en-GB" dirty="0" smtClean="0"/>
              <a:t>Lightweight </a:t>
            </a:r>
          </a:p>
          <a:p>
            <a:pPr lvl="1"/>
            <a:r>
              <a:rPr lang="en-GB" dirty="0" smtClean="0"/>
              <a:t>Cheap</a:t>
            </a:r>
          </a:p>
          <a:p>
            <a:pPr lvl="1"/>
            <a:r>
              <a:rPr lang="en-GB" dirty="0" smtClean="0"/>
              <a:t>Passive, </a:t>
            </a:r>
            <a:r>
              <a:rPr lang="en-GB" dirty="0" err="1" smtClean="0"/>
              <a:t>onboard</a:t>
            </a:r>
            <a:r>
              <a:rPr lang="en-GB" dirty="0" smtClean="0"/>
              <a:t> sensors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972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3988202" y="5608371"/>
            <a:ext cx="3896167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988203" y="2886474"/>
            <a:ext cx="3896166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405-689C-2C4A-9BD4-456211037F16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72" name="Bild 71" descr="rpe_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1592714"/>
            <a:ext cx="2900344" cy="2892265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3" y="2282625"/>
            <a:ext cx="1243636" cy="216000"/>
          </a:xfrm>
          <a:prstGeom prst="rect">
            <a:avLst/>
          </a:prstGeom>
        </p:spPr>
      </p:pic>
      <p:pic>
        <p:nvPicPr>
          <p:cNvPr id="9" name="Bild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2239862"/>
            <a:ext cx="334452" cy="288000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36" y="4464111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61" y="3596721"/>
            <a:ext cx="288000" cy="288000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3925232" y="1679403"/>
            <a:ext cx="4012392" cy="191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1843083"/>
            <a:ext cx="3743999" cy="307948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2400618"/>
            <a:ext cx="3743999" cy="312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3012544"/>
            <a:ext cx="3743999" cy="313374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3925232" y="4464111"/>
            <a:ext cx="4012392" cy="186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4604137"/>
            <a:ext cx="3743999" cy="304000"/>
          </a:xfrm>
          <a:prstGeom prst="rect">
            <a:avLst/>
          </a:prstGeom>
        </p:spPr>
      </p:pic>
      <p:pic>
        <p:nvPicPr>
          <p:cNvPr id="17" name="Bild 1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153891"/>
            <a:ext cx="3743999" cy="312000"/>
          </a:xfrm>
          <a:prstGeom prst="rect">
            <a:avLst/>
          </a:prstGeom>
        </p:spPr>
      </p:pic>
      <p:pic>
        <p:nvPicPr>
          <p:cNvPr id="18" name="Bild 17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732467"/>
            <a:ext cx="3743999" cy="300152"/>
          </a:xfrm>
          <a:prstGeom prst="rect">
            <a:avLst/>
          </a:prstGeom>
        </p:spPr>
      </p:pic>
      <p:pic>
        <p:nvPicPr>
          <p:cNvPr id="20" name="Bild 19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80072"/>
            <a:ext cx="3112000" cy="216000"/>
          </a:xfrm>
          <a:prstGeom prst="rect">
            <a:avLst/>
          </a:prstGeom>
        </p:spPr>
      </p:pic>
      <p:pic>
        <p:nvPicPr>
          <p:cNvPr id="21" name="Bild 20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009096"/>
            <a:ext cx="3128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496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9" grpId="0" animBg="1"/>
      <p:bldP spid="23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DC36-843A-194D-9FEC-5C716C157420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3925232" y="3795350"/>
            <a:ext cx="5092828" cy="727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71" name="Bild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4" y="2410049"/>
            <a:ext cx="288000" cy="288000"/>
          </a:xfrm>
          <a:prstGeom prst="rect">
            <a:avLst/>
          </a:prstGeom>
        </p:spPr>
      </p:pic>
      <p:pic>
        <p:nvPicPr>
          <p:cNvPr id="73" name="Bild 7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4" y="4484979"/>
            <a:ext cx="759273" cy="288000"/>
          </a:xfrm>
          <a:prstGeom prst="rect">
            <a:avLst/>
          </a:prstGeom>
        </p:spPr>
      </p:pic>
      <p:pic>
        <p:nvPicPr>
          <p:cNvPr id="74" name="Bild 7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31" y="2740033"/>
            <a:ext cx="759273" cy="288000"/>
          </a:xfrm>
          <a:prstGeom prst="rect">
            <a:avLst/>
          </a:prstGeom>
        </p:spPr>
      </p:pic>
      <p:pic>
        <p:nvPicPr>
          <p:cNvPr id="75" name="Bild 7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628979"/>
            <a:ext cx="3516923" cy="216000"/>
          </a:xfrm>
          <a:prstGeom prst="rect">
            <a:avLst/>
          </a:prstGeom>
        </p:spPr>
      </p:pic>
      <p:sp>
        <p:nvSpPr>
          <p:cNvPr id="77" name="Rechteck 76"/>
          <p:cNvSpPr/>
          <p:nvPr/>
        </p:nvSpPr>
        <p:spPr>
          <a:xfrm>
            <a:off x="235425" y="5502083"/>
            <a:ext cx="8782635" cy="755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81" name="Bild 8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23445"/>
            <a:ext cx="2400923" cy="216000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90" y="1484714"/>
            <a:ext cx="1243636" cy="216000"/>
          </a:xfrm>
          <a:prstGeom prst="rect">
            <a:avLst/>
          </a:prstGeom>
        </p:spPr>
      </p:pic>
      <p:pic>
        <p:nvPicPr>
          <p:cNvPr id="2" name="Bild 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619170"/>
            <a:ext cx="4824000" cy="663455"/>
          </a:xfrm>
          <a:prstGeom prst="rect">
            <a:avLst/>
          </a:prstGeom>
        </p:spPr>
      </p:pic>
      <p:pic>
        <p:nvPicPr>
          <p:cNvPr id="7" name="Bild 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2463048"/>
            <a:ext cx="4824000" cy="665165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3" y="1340714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4059392"/>
            <a:ext cx="4824000" cy="226591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3480143"/>
            <a:ext cx="3082154" cy="216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181648"/>
            <a:ext cx="2976000" cy="216000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696435"/>
            <a:ext cx="8536496" cy="413359"/>
          </a:xfrm>
          <a:prstGeom prst="rect">
            <a:avLst/>
          </a:prstGeom>
        </p:spPr>
      </p:pic>
      <p:pic>
        <p:nvPicPr>
          <p:cNvPr id="23" name="Bild 22" descr="rpe_frames_2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4" y="724243"/>
            <a:ext cx="2782923" cy="38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04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66" y="1592714"/>
            <a:ext cx="3344184" cy="2206936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6" name="Bild 5" descr="euroc_gte_g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714"/>
            <a:ext cx="4449993" cy="43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52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" y="1166509"/>
            <a:ext cx="2948774" cy="184003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3" y="1166510"/>
            <a:ext cx="2948775" cy="184003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1166511"/>
            <a:ext cx="2941298" cy="1835370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2877361"/>
            <a:ext cx="2948775" cy="1840036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2" y="2877360"/>
            <a:ext cx="2948775" cy="184003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2877362"/>
            <a:ext cx="2941298" cy="1835370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2151727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/>
              <a:t>A</a:t>
            </a:r>
            <a:r>
              <a:rPr lang="de-DE" dirty="0" err="1" smtClean="0"/>
              <a:t>OE_Yaw</a:t>
            </a:r>
            <a:r>
              <a:rPr lang="de-DE" dirty="0" smtClean="0"/>
              <a:t> = 1 </a:t>
            </a:r>
            <a:r>
              <a:rPr lang="de-DE" dirty="0" err="1" smtClean="0"/>
              <a:t>deg</a:t>
            </a:r>
            <a:r>
              <a:rPr lang="de-DE" dirty="0" smtClean="0"/>
              <a:t> / 50 m</a:t>
            </a:r>
          </a:p>
          <a:p>
            <a:r>
              <a:rPr lang="de-DE" dirty="0"/>
              <a:t>A</a:t>
            </a:r>
            <a:r>
              <a:rPr lang="de-DE" dirty="0" smtClean="0"/>
              <a:t>TE_Z = 5 cm / 50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90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/>
              <a:t>R</a:t>
            </a:r>
            <a:r>
              <a:rPr lang="de-DE" dirty="0" smtClean="0"/>
              <a:t>TE = 4 cm / 1 m (4 %</a:t>
            </a:r>
            <a:r>
              <a:rPr lang="de-DE" dirty="0"/>
              <a:t>)	</a:t>
            </a:r>
            <a:endParaRPr lang="de-DE" dirty="0"/>
          </a:p>
          <a:p>
            <a:r>
              <a:rPr lang="de-DE" dirty="0" smtClean="0"/>
              <a:t>ROE </a:t>
            </a:r>
            <a:r>
              <a:rPr lang="de-DE" dirty="0"/>
              <a:t>= 0.6° / 1 m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E6BF-D84F-A346-B7F9-F34B66C332E4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euroc_l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805890" cy="2374876"/>
          </a:xfrm>
          <a:prstGeom prst="rect">
            <a:avLst/>
          </a:prstGeom>
        </p:spPr>
      </p:pic>
      <p:pic>
        <p:nvPicPr>
          <p:cNvPr id="12" name="Bild 11" descr="euroc_l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61" y="1592715"/>
            <a:ext cx="3805890" cy="2374875"/>
          </a:xfrm>
          <a:prstGeom prst="rect">
            <a:avLst/>
          </a:prstGeom>
        </p:spPr>
      </p:pic>
      <p:pic>
        <p:nvPicPr>
          <p:cNvPr id="10" name="Bild 9" descr="euroc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46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001558"/>
              </p:ext>
            </p:extLst>
          </p:nvPr>
        </p:nvGraphicFramePr>
        <p:xfrm>
          <a:off x="323850" y="2024063"/>
          <a:ext cx="8496300" cy="2966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832100"/>
                <a:gridCol w="2832100"/>
                <a:gridCol w="2832100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Rovio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Okvis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Absolute Translation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 cm / 50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-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Absolute Orientation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45 ° / 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-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Absolute Yaw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 ° / 50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-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Absolute </a:t>
                      </a:r>
                      <a:r>
                        <a:rPr lang="de-DE" dirty="0" err="1" smtClean="0"/>
                        <a:t>world-z</a:t>
                      </a:r>
                      <a:r>
                        <a:rPr lang="de-DE" dirty="0" smtClean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 cm / 50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Relative Translation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 cm / 1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Relative Orientation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0.6 ° / 1</a:t>
                      </a:r>
                      <a:r>
                        <a:rPr lang="de-DE" baseline="0" dirty="0" smtClean="0"/>
                        <a:t>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-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Processing</a:t>
                      </a:r>
                      <a:r>
                        <a:rPr lang="de-DE" baseline="0" dirty="0" smtClean="0"/>
                        <a:t> Time / Frame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 </a:t>
                      </a:r>
                      <a:r>
                        <a:rPr lang="de-DE" dirty="0" err="1" smtClean="0"/>
                        <a:t>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unknown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higher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973DD-2D51-D34E-A196-C02502F62262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8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0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1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9790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11112"/>
            <a:ext cx="8496300" cy="922998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860E-D7F2-CF48-A58D-98C4E8FD5AD0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/>
              <a:t> </a:t>
            </a:r>
            <a:r>
              <a:rPr lang="de-DE" dirty="0" smtClean="0"/>
              <a:t>/ Features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Euroc</a:t>
            </a:r>
            <a:r>
              <a:rPr lang="de-DE" dirty="0"/>
              <a:t> </a:t>
            </a:r>
            <a:r>
              <a:rPr lang="de-DE" dirty="0" smtClean="0"/>
              <a:t>Data</a:t>
            </a: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1877447" y="1718668"/>
            <a:ext cx="5389106" cy="4243212"/>
            <a:chOff x="1877447" y="1718668"/>
            <a:chExt cx="5389106" cy="4243212"/>
          </a:xfrm>
        </p:grpSpPr>
        <p:pic>
          <p:nvPicPr>
            <p:cNvPr id="7" name="Bild 6" descr="errors_timing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47" y="1718668"/>
              <a:ext cx="5389106" cy="4243212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3389971" y="1836847"/>
              <a:ext cx="2392920" cy="283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77337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Comparing Rovio and Okvis: Working principles, Differences and Accuracy</a:t>
            </a:r>
          </a:p>
          <a:p>
            <a:endParaRPr lang="en-GB" dirty="0" smtClean="0"/>
          </a:p>
          <a:p>
            <a:r>
              <a:rPr lang="en-GB" dirty="0" smtClean="0"/>
              <a:t>Visual-Inertial Odometry on non-time-synchronized Hardware?</a:t>
            </a:r>
          </a:p>
          <a:p>
            <a:endParaRPr lang="en-GB" dirty="0"/>
          </a:p>
          <a:p>
            <a:r>
              <a:rPr lang="en-GB" dirty="0" smtClean="0"/>
              <a:t>Outlook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7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0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8635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6014-5877-6045-B441-CD30C00E96DA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filteringbased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2" y="2687045"/>
            <a:ext cx="2045339" cy="2900906"/>
          </a:xfrm>
          <a:prstGeom prst="rect">
            <a:avLst/>
          </a:prstGeom>
        </p:spPr>
      </p:pic>
      <p:grpSp>
        <p:nvGrpSpPr>
          <p:cNvPr id="11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2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5" name="Bild 14" descr="overview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r="12447" b="56686"/>
          <a:stretch/>
        </p:blipFill>
        <p:spPr>
          <a:xfrm>
            <a:off x="2196247" y="1207070"/>
            <a:ext cx="4751506" cy="3868549"/>
          </a:xfrm>
          <a:prstGeom prst="rect">
            <a:avLst/>
          </a:prstGeom>
        </p:spPr>
      </p:pic>
      <p:pic>
        <p:nvPicPr>
          <p:cNvPr id="10" name="Bild 9" descr="keyframebased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05" y="2687045"/>
            <a:ext cx="2045339" cy="29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3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143172"/>
            <a:ext cx="8496300" cy="1090937"/>
          </a:xfrm>
        </p:spPr>
        <p:txBody>
          <a:bodyPr/>
          <a:lstStyle/>
          <a:p>
            <a:r>
              <a:rPr lang="de-DE" sz="2000" dirty="0" smtClean="0"/>
              <a:t>Fast Corner Detector / Multilevel </a:t>
            </a:r>
            <a:r>
              <a:rPr lang="de-DE" sz="2000" dirty="0" err="1" smtClean="0"/>
              <a:t>Direct</a:t>
            </a:r>
            <a:r>
              <a:rPr lang="de-DE" sz="2000" dirty="0" smtClean="0"/>
              <a:t> </a:t>
            </a:r>
            <a:r>
              <a:rPr lang="de-DE" sz="2000" dirty="0" err="1" smtClean="0"/>
              <a:t>Intensity</a:t>
            </a:r>
            <a:r>
              <a:rPr lang="de-DE" sz="2000" dirty="0" smtClean="0"/>
              <a:t> Patch Features </a:t>
            </a:r>
          </a:p>
          <a:p>
            <a:pPr marL="361950" lvl="1" indent="-361950">
              <a:spcBef>
                <a:spcPts val="500"/>
              </a:spcBef>
            </a:pPr>
            <a:r>
              <a:rPr lang="de-DE" sz="2000" dirty="0" smtClean="0"/>
              <a:t>Position, </a:t>
            </a:r>
            <a:r>
              <a:rPr lang="de-DE" sz="2000" dirty="0" err="1" smtClean="0"/>
              <a:t>Velocity</a:t>
            </a:r>
            <a:r>
              <a:rPr lang="de-DE" sz="2000" dirty="0" smtClean="0"/>
              <a:t>, Attitude, IMU </a:t>
            </a:r>
            <a:r>
              <a:rPr lang="de-DE" sz="2000" dirty="0" err="1" smtClean="0"/>
              <a:t>Biases</a:t>
            </a:r>
            <a:r>
              <a:rPr lang="de-DE" sz="2000" dirty="0" smtClean="0"/>
              <a:t>, IMU-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Extrinsics</a:t>
            </a:r>
            <a:r>
              <a:rPr lang="de-DE" sz="2000" dirty="0" smtClean="0"/>
              <a:t>, Features (</a:t>
            </a:r>
            <a:r>
              <a:rPr lang="de-CH" dirty="0" err="1" smtClean="0"/>
              <a:t>Bearing</a:t>
            </a:r>
            <a:r>
              <a:rPr lang="de-CH" dirty="0" smtClean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Frame)</a:t>
            </a:r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1E05A-089F-5D42-82C8-4018FB5FD66F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ROVIO – Robust Visual 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Approach</a:t>
            </a:r>
            <a:endParaRPr lang="de-DE" dirty="0"/>
          </a:p>
        </p:txBody>
      </p:sp>
      <p:pic>
        <p:nvPicPr>
          <p:cNvPr id="10" name="euroc_12s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1689835"/>
            <a:ext cx="8496300" cy="3267241"/>
          </a:xfrm>
          <a:prstGeom prst="rect">
            <a:avLst/>
          </a:prstGeom>
        </p:spPr>
      </p:pic>
      <p:grpSp>
        <p:nvGrpSpPr>
          <p:cNvPr id="11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2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3740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847-C75C-AD44-B907-408B43FC484C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OKVIS – Optimal </a:t>
            </a:r>
            <a:r>
              <a:rPr lang="de-CH" dirty="0" err="1"/>
              <a:t>Keyframe-Based</a:t>
            </a:r>
            <a:r>
              <a:rPr lang="de-CH" dirty="0"/>
              <a:t> </a:t>
            </a:r>
            <a:r>
              <a:rPr lang="de-CH" dirty="0" smtClean="0"/>
              <a:t>VI SLAM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7" name="okvi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894" y="1235842"/>
            <a:ext cx="6872212" cy="3865346"/>
          </a:xfrm>
        </p:spPr>
      </p:pic>
      <p:sp>
        <p:nvSpPr>
          <p:cNvPr id="8" name="Inhaltsplatzhalter 1"/>
          <p:cNvSpPr txBox="1">
            <a:spLocks/>
          </p:cNvSpPr>
          <p:nvPr/>
        </p:nvSpPr>
        <p:spPr>
          <a:xfrm>
            <a:off x="323850" y="5143172"/>
            <a:ext cx="8496300" cy="10909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Harris Corner Detector / BRISK Features</a:t>
            </a:r>
          </a:p>
          <a:p>
            <a:pPr marL="361950" lvl="1" indent="-361950">
              <a:spcBef>
                <a:spcPts val="500"/>
              </a:spcBef>
            </a:pPr>
            <a:r>
              <a:rPr lang="en-GB" dirty="0" smtClean="0"/>
              <a:t>Nonlinear Optimization </a:t>
            </a:r>
            <a:r>
              <a:rPr lang="en-GB" dirty="0" smtClean="0"/>
              <a:t>minimizing</a:t>
            </a:r>
            <a:r>
              <a:rPr lang="en-GB" dirty="0" smtClean="0"/>
              <a:t> </a:t>
            </a:r>
            <a:r>
              <a:rPr lang="en-GB" dirty="0" err="1" smtClean="0"/>
              <a:t>reprojection</a:t>
            </a:r>
            <a:r>
              <a:rPr lang="en-GB" dirty="0" smtClean="0"/>
              <a:t> error</a:t>
            </a:r>
            <a:r>
              <a:rPr lang="en-GB" dirty="0" smtClean="0"/>
              <a:t> and</a:t>
            </a:r>
            <a:r>
              <a:rPr lang="en-GB" dirty="0" smtClean="0"/>
              <a:t> IMU error</a:t>
            </a:r>
            <a:endParaRPr lang="en-GB" dirty="0" smtClean="0"/>
          </a:p>
          <a:p>
            <a:pPr marL="361950" lvl="1" indent="-361950">
              <a:spcBef>
                <a:spcPts val="500"/>
              </a:spcBef>
            </a:pPr>
            <a:r>
              <a:rPr lang="en-GB" dirty="0" smtClean="0"/>
              <a:t>Marginalization</a:t>
            </a:r>
          </a:p>
          <a:p>
            <a:endParaRPr lang="en-GB" sz="2000" dirty="0"/>
          </a:p>
        </p:txBody>
      </p:sp>
      <p:grpSp>
        <p:nvGrpSpPr>
          <p:cNvPr id="9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0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1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126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Bildschirmfoto 2015-12-02 um 13.2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899824"/>
            <a:ext cx="2591091" cy="2057269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408434"/>
            <a:ext cx="8496300" cy="1825676"/>
          </a:xfrm>
        </p:spPr>
        <p:txBody>
          <a:bodyPr/>
          <a:lstStyle/>
          <a:p>
            <a:r>
              <a:rPr lang="de-CH" dirty="0"/>
              <a:t>VI Sensor</a:t>
            </a:r>
          </a:p>
          <a:p>
            <a:r>
              <a:rPr lang="de-CH" dirty="0" err="1" smtClean="0"/>
              <a:t>Distance</a:t>
            </a:r>
            <a:r>
              <a:rPr lang="de-CH" dirty="0" smtClean="0"/>
              <a:t> 1200 m, </a:t>
            </a:r>
            <a:r>
              <a:rPr lang="de-CH" dirty="0" err="1" smtClean="0"/>
              <a:t>handheld</a:t>
            </a:r>
            <a:r>
              <a:rPr lang="de-CH" dirty="0" smtClean="0"/>
              <a:t>, 100 Loops</a:t>
            </a:r>
          </a:p>
          <a:p>
            <a:r>
              <a:rPr lang="de-CH" dirty="0" smtClean="0"/>
              <a:t>Dynamics: 2.5 m/s, 3 </a:t>
            </a:r>
            <a:r>
              <a:rPr lang="de-CH" dirty="0" err="1" smtClean="0"/>
              <a:t>rad</a:t>
            </a:r>
            <a:r>
              <a:rPr lang="de-CH" dirty="0" smtClean="0"/>
              <a:t>/s</a:t>
            </a:r>
          </a:p>
        </p:txBody>
      </p:sp>
      <p:pic>
        <p:nvPicPr>
          <p:cNvPr id="2" name="Bild 1" descr="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pic>
        <p:nvPicPr>
          <p:cNvPr id="10" name="Bild 9" descr="2D_okv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44" y="1742380"/>
            <a:ext cx="2745855" cy="2372419"/>
          </a:xfrm>
          <a:prstGeom prst="rect">
            <a:avLst/>
          </a:prstGeom>
        </p:spPr>
      </p:pic>
      <p:pic>
        <p:nvPicPr>
          <p:cNvPr id="11" name="Bild 10" descr="2D_rov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grpSp>
        <p:nvGrpSpPr>
          <p:cNvPr id="12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6" name="Gerade Verbindung mit Pfeil 15"/>
          <p:cNvCxnSpPr/>
          <p:nvPr/>
        </p:nvCxnSpPr>
        <p:spPr>
          <a:xfrm flipV="1">
            <a:off x="3406693" y="3285330"/>
            <a:ext cx="434572" cy="2938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760252" y="3453355"/>
            <a:ext cx="82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Start /</a:t>
            </a:r>
          </a:p>
          <a:p>
            <a:r>
              <a:rPr lang="de-DE" sz="1200" dirty="0" err="1" smtClean="0"/>
              <a:t>Endpoint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7085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grpSp>
        <p:nvGrpSpPr>
          <p:cNvPr id="18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2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Bild 6" descr="ao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30" y="3734240"/>
            <a:ext cx="3946220" cy="2574486"/>
          </a:xfrm>
          <a:prstGeom prst="rect">
            <a:avLst/>
          </a:prstGeom>
        </p:spPr>
      </p:pic>
      <p:pic>
        <p:nvPicPr>
          <p:cNvPr id="8" name="Bild 7" descr="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30" y="1350880"/>
            <a:ext cx="3946220" cy="2383360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7" y="925857"/>
            <a:ext cx="911048" cy="421359"/>
          </a:xfrm>
          <a:prstGeom prst="rect">
            <a:avLst/>
          </a:prstGeom>
        </p:spPr>
      </p:pic>
      <p:pic>
        <p:nvPicPr>
          <p:cNvPr id="14" name="Bild 13" descr="rpe_fram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1592714"/>
            <a:ext cx="2900344" cy="2892265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913693"/>
            <a:ext cx="1220541" cy="198413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16" y="3582435"/>
            <a:ext cx="1142378" cy="1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04.12.15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separated</a:t>
            </a:r>
            <a:r>
              <a:rPr lang="de-DE" dirty="0" smtClean="0"/>
              <a:t> </a:t>
            </a:r>
            <a:r>
              <a:rPr lang="de-DE" dirty="0" err="1" smtClean="0"/>
              <a:t>axes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4" name="Bild 13" descr="aoe_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60" y="1740507"/>
            <a:ext cx="2983276" cy="1861564"/>
          </a:xfrm>
          <a:prstGeom prst="rect">
            <a:avLst/>
          </a:prstGeom>
        </p:spPr>
      </p:pic>
      <p:pic>
        <p:nvPicPr>
          <p:cNvPr id="15" name="Bild 14" descr="aoe_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2" y="1736108"/>
            <a:ext cx="2976228" cy="1857166"/>
          </a:xfrm>
          <a:prstGeom prst="rect">
            <a:avLst/>
          </a:prstGeom>
        </p:spPr>
      </p:pic>
      <p:pic>
        <p:nvPicPr>
          <p:cNvPr id="16" name="Bild 15" descr="ate_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4010611"/>
            <a:ext cx="2976227" cy="1857166"/>
          </a:xfrm>
          <a:prstGeom prst="rect">
            <a:avLst/>
          </a:prstGeom>
        </p:spPr>
      </p:pic>
      <p:pic>
        <p:nvPicPr>
          <p:cNvPr id="17" name="Bild 16" descr="ate_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76" y="4010611"/>
            <a:ext cx="2983276" cy="1861564"/>
          </a:xfrm>
          <a:prstGeom prst="rect">
            <a:avLst/>
          </a:prstGeom>
        </p:spPr>
      </p:pic>
      <p:pic>
        <p:nvPicPr>
          <p:cNvPr id="20" name="Bild 19" descr="ate_z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4" y="4006213"/>
            <a:ext cx="2983276" cy="1861564"/>
          </a:xfrm>
          <a:prstGeom prst="rect">
            <a:avLst/>
          </a:prstGeom>
        </p:spPr>
      </p:pic>
      <p:pic>
        <p:nvPicPr>
          <p:cNvPr id="13" name="Bild 12" descr="aoe_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1736108"/>
            <a:ext cx="2976228" cy="1857167"/>
          </a:xfrm>
          <a:prstGeom prst="rect">
            <a:avLst/>
          </a:prstGeom>
        </p:spPr>
      </p:pic>
      <p:grpSp>
        <p:nvGrpSpPr>
          <p:cNvPr id="18" name="Group 1"/>
          <p:cNvGrpSpPr/>
          <p:nvPr/>
        </p:nvGrpSpPr>
        <p:grpSpPr>
          <a:xfrm>
            <a:off x="2042899" y="89267"/>
            <a:ext cx="6707699" cy="609600"/>
            <a:chOff x="2847464" y="57149"/>
            <a:chExt cx="6707699" cy="609600"/>
          </a:xfrm>
        </p:grpSpPr>
        <p:sp>
          <p:nvSpPr>
            <p:cNvPr id="1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2" name="Chevron 33"/>
            <p:cNvSpPr/>
            <p:nvPr/>
          </p:nvSpPr>
          <p:spPr>
            <a:xfrm>
              <a:off x="2847464" y="57149"/>
              <a:ext cx="2518606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</a:t>
              </a:r>
              <a:r>
                <a:rPr lang="en-GB" dirty="0">
                  <a:solidFill>
                    <a:srgbClr val="FFFFFF"/>
                  </a:solidFill>
                </a:rPr>
                <a:t> </a:t>
              </a:r>
              <a:r>
                <a:rPr lang="en-GB" dirty="0" smtClean="0">
                  <a:solidFill>
                    <a:srgbClr val="FFFFFF"/>
                  </a:solidFill>
                </a:rPr>
                <a:t>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68" y="1319148"/>
            <a:ext cx="911048" cy="4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000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Templat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PowerPoint_Template.potx</Template>
  <TotalTime>0</TotalTime>
  <Words>770</Words>
  <Application>Microsoft Macintosh PowerPoint</Application>
  <PresentationFormat>Bildschirmpräsentation (4:3)</PresentationFormat>
  <Paragraphs>272</Paragraphs>
  <Slides>26</Slides>
  <Notes>6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PowerPoint_Template</vt:lpstr>
      <vt:lpstr>Evaluating ROVIO and OKVIS – Two Visual-Inertial Odometry Implementations</vt:lpstr>
      <vt:lpstr> </vt:lpstr>
      <vt:lpstr>PowerPoint-Präsentation</vt:lpstr>
      <vt:lpstr>Overview </vt:lpstr>
      <vt:lpstr>ROVIO – Robust Visual Inertial Odometry Using a Direct EKF-Based Approach</vt:lpstr>
      <vt:lpstr>OKVIS – Optimal Keyframe-Based VI SLAM </vt:lpstr>
      <vt:lpstr>Comparison </vt:lpstr>
      <vt:lpstr>Global Accuracy  </vt:lpstr>
      <vt:lpstr>Global Accuracy – separated axes  </vt:lpstr>
      <vt:lpstr>Global Accuracy  </vt:lpstr>
      <vt:lpstr>Local Accuracy </vt:lpstr>
      <vt:lpstr>Results </vt:lpstr>
      <vt:lpstr>Towards non-timesynchronized Hardware 1) Analysis with artificial bias on IMU timestamp</vt:lpstr>
      <vt:lpstr>Towards non-timesynchronized Hardware 2) Real Test</vt:lpstr>
      <vt:lpstr>Slow Dataset </vt:lpstr>
      <vt:lpstr>Fast dataset </vt:lpstr>
      <vt:lpstr>Fast dataset – Fixed Extrinsics </vt:lpstr>
      <vt:lpstr>Outlook </vt:lpstr>
      <vt:lpstr>PowerPoint-Präsentation</vt:lpstr>
      <vt:lpstr>PowerPoint-Präsentation</vt:lpstr>
      <vt:lpstr>PowerPoint-Präsentation</vt:lpstr>
      <vt:lpstr>Global Accuracy – Euroc Data </vt:lpstr>
      <vt:lpstr>Global Accuracy – Euroc Data </vt:lpstr>
      <vt:lpstr>Local Accuracy – Euroc Data </vt:lpstr>
      <vt:lpstr>Results – Euroc Data </vt:lpstr>
      <vt:lpstr>Computational Complexity / Features – Euroc Data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Valentin Surber</cp:lastModifiedBy>
  <cp:revision>202</cp:revision>
  <cp:lastPrinted>2013-06-08T11:22:51Z</cp:lastPrinted>
  <dcterms:created xsi:type="dcterms:W3CDTF">2013-05-24T16:23:39Z</dcterms:created>
  <dcterms:modified xsi:type="dcterms:W3CDTF">2015-12-04T09:11:35Z</dcterms:modified>
</cp:coreProperties>
</file>